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/>
    <p:restoredTop sz="94586"/>
  </p:normalViewPr>
  <p:slideViewPr>
    <p:cSldViewPr snapToGrid="0" snapToObjects="1">
      <p:cViewPr>
        <p:scale>
          <a:sx n="122" d="100"/>
          <a:sy n="122" d="100"/>
        </p:scale>
        <p:origin x="144" y="-6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7AC323-F24D-6944-9930-36A35834D0EB}" type="datetimeFigureOut">
              <a:rPr lang="fr-FR" smtClean="0"/>
              <a:t>01/09/2015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37EBB-F17E-BA4B-929F-0059AF60F24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895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F37EBB-F17E-BA4B-929F-0059AF60F2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19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H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9/1/15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9/1/15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9/1/15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9/1/15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9/1/15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9/1/15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9/1/15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9/1/15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9/1/15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9/1/15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9/1/15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4" Type="http://schemas.microsoft.com/office/2007/relationships/hdphoto" Target="../media/hdphoto1.wdp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9/1/15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3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Ecouter une musique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9847" y="3399416"/>
            <a:ext cx="9859921" cy="677732"/>
          </a:xfrm>
        </p:spPr>
        <p:txBody>
          <a:bodyPr>
            <a:noAutofit/>
          </a:bodyPr>
          <a:lstStyle/>
          <a:p>
            <a:r>
              <a:rPr lang="fr-FR" sz="2800" dirty="0" smtClean="0">
                <a:solidFill>
                  <a:schemeClr val="accent2"/>
                </a:solidFill>
              </a:rPr>
              <a:t>A quoi puis-je faire attention quand j’écoute une musique?</a:t>
            </a:r>
            <a:endParaRPr lang="fr-FR" sz="2800" dirty="0">
              <a:solidFill>
                <a:schemeClr val="accent2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" y="4809624"/>
            <a:ext cx="1625600" cy="16256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378" y="6207242"/>
            <a:ext cx="1148255" cy="40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791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1204857" y="123712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0" y="195261"/>
            <a:ext cx="12191999" cy="1421883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1200"/>
              </a:spcBef>
              <a:spcAft>
                <a:spcPts val="600"/>
              </a:spcAft>
            </a:pPr>
            <a:r>
              <a:rPr lang="fr-FR" sz="6000" b="1" dirty="0">
                <a:solidFill>
                  <a:schemeClr val="bg2"/>
                </a:solidFill>
                <a:effectLst/>
                <a:latin typeface="Chalkboard" charset="0"/>
                <a:ea typeface="ＭＳ ゴシック" charset="-128"/>
                <a:cs typeface="Times New Roman" charset="0"/>
              </a:rPr>
              <a:t>Ce que j’entends …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223058" y="1692027"/>
            <a:ext cx="8342642" cy="1091208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Style : </a:t>
            </a:r>
            <a:r>
              <a:rPr lang="fr-FR" sz="3600" dirty="0"/>
              <a:t>religieux, baroque, classique, romantique, contemporain, etc.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223058" y="1692027"/>
            <a:ext cx="8342642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Epoque : </a:t>
            </a:r>
            <a:r>
              <a:rPr lang="fr-FR" sz="3600" dirty="0"/>
              <a:t>situer dans le temps</a:t>
            </a:r>
          </a:p>
        </p:txBody>
      </p:sp>
      <p:sp>
        <p:nvSpPr>
          <p:cNvPr id="33" name="ZoneTexte 32"/>
          <p:cNvSpPr txBox="1"/>
          <p:nvPr/>
        </p:nvSpPr>
        <p:spPr>
          <a:xfrm>
            <a:off x="223058" y="1692027"/>
            <a:ext cx="8342642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 smtClean="0"/>
              <a:t>Forme:</a:t>
            </a:r>
            <a:r>
              <a:rPr lang="fr-FR" sz="3600" dirty="0" smtClean="0"/>
              <a:t> symphonie</a:t>
            </a:r>
            <a:r>
              <a:rPr lang="fr-FR" sz="3600" dirty="0"/>
              <a:t>, concerto, opéra, </a:t>
            </a:r>
            <a:r>
              <a:rPr lang="fr-FR" sz="3600" dirty="0" smtClean="0"/>
              <a:t>…</a:t>
            </a:r>
            <a:endParaRPr lang="fr-FR" sz="3600" dirty="0"/>
          </a:p>
        </p:txBody>
      </p:sp>
      <p:sp>
        <p:nvSpPr>
          <p:cNvPr id="34" name="ZoneTexte 33"/>
          <p:cNvSpPr txBox="1"/>
          <p:nvPr/>
        </p:nvSpPr>
        <p:spPr>
          <a:xfrm>
            <a:off x="223058" y="1692027"/>
            <a:ext cx="8342642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Timbre : </a:t>
            </a:r>
            <a:r>
              <a:rPr lang="fr-FR" sz="3600" dirty="0"/>
              <a:t>voix / instruments (lesquels)</a:t>
            </a:r>
          </a:p>
        </p:txBody>
      </p:sp>
      <p:sp>
        <p:nvSpPr>
          <p:cNvPr id="35" name="ZoneTexte 34"/>
          <p:cNvSpPr txBox="1"/>
          <p:nvPr/>
        </p:nvSpPr>
        <p:spPr>
          <a:xfrm>
            <a:off x="223058" y="1692027"/>
            <a:ext cx="8342642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Intensité : </a:t>
            </a:r>
            <a:r>
              <a:rPr lang="fr-FR" sz="3600" dirty="0"/>
              <a:t>forte / piano / crescendo … 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223058" y="1692027"/>
            <a:ext cx="8342642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Hauteur : </a:t>
            </a:r>
            <a:r>
              <a:rPr lang="fr-FR" sz="3600" dirty="0"/>
              <a:t>aigu / grave</a:t>
            </a:r>
          </a:p>
        </p:txBody>
      </p:sp>
      <p:sp>
        <p:nvSpPr>
          <p:cNvPr id="37" name="ZoneTexte 36"/>
          <p:cNvSpPr txBox="1"/>
          <p:nvPr/>
        </p:nvSpPr>
        <p:spPr>
          <a:xfrm>
            <a:off x="223058" y="1692027"/>
            <a:ext cx="8342642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Durée : </a:t>
            </a:r>
            <a:r>
              <a:rPr lang="fr-FR" sz="3600" dirty="0"/>
              <a:t>court / long / silence</a:t>
            </a:r>
          </a:p>
        </p:txBody>
      </p:sp>
      <p:sp>
        <p:nvSpPr>
          <p:cNvPr id="38" name="ZoneTexte 37"/>
          <p:cNvSpPr txBox="1"/>
          <p:nvPr/>
        </p:nvSpPr>
        <p:spPr>
          <a:xfrm>
            <a:off x="223058" y="1692027"/>
            <a:ext cx="8342642" cy="1200329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Vitesse : </a:t>
            </a:r>
            <a:r>
              <a:rPr lang="fr-FR" sz="3600" dirty="0"/>
              <a:t>lent / rapide, variations de tempo</a:t>
            </a:r>
          </a:p>
        </p:txBody>
      </p:sp>
      <p:sp>
        <p:nvSpPr>
          <p:cNvPr id="39" name="ZoneTexte 38"/>
          <p:cNvSpPr txBox="1"/>
          <p:nvPr/>
        </p:nvSpPr>
        <p:spPr>
          <a:xfrm>
            <a:off x="223058" y="1692027"/>
            <a:ext cx="8342642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Structure : </a:t>
            </a:r>
            <a:r>
              <a:rPr lang="fr-FR" sz="3600" dirty="0"/>
              <a:t>thème, structure, phrases…</a:t>
            </a:r>
          </a:p>
        </p:txBody>
      </p:sp>
      <p:sp>
        <p:nvSpPr>
          <p:cNvPr id="40" name="ZoneTexte 39"/>
          <p:cNvSpPr txBox="1"/>
          <p:nvPr/>
        </p:nvSpPr>
        <p:spPr>
          <a:xfrm>
            <a:off x="223058" y="1692027"/>
            <a:ext cx="8342642" cy="1200329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Caractère : </a:t>
            </a:r>
            <a:r>
              <a:rPr lang="fr-FR" sz="3600" dirty="0"/>
              <a:t>évocation d’images, d’idées, d’impressions, de sentiments</a:t>
            </a:r>
          </a:p>
        </p:txBody>
      </p:sp>
      <p:sp>
        <p:nvSpPr>
          <p:cNvPr id="18" name="Rectangle 17"/>
          <p:cNvSpPr/>
          <p:nvPr/>
        </p:nvSpPr>
        <p:spPr>
          <a:xfrm rot="16200000">
            <a:off x="478766" y="4960680"/>
            <a:ext cx="2429680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2. époque</a:t>
            </a:r>
          </a:p>
        </p:txBody>
      </p:sp>
      <p:sp>
        <p:nvSpPr>
          <p:cNvPr id="19" name="Rectangle 18"/>
          <p:cNvSpPr/>
          <p:nvPr/>
        </p:nvSpPr>
        <p:spPr>
          <a:xfrm rot="16200000">
            <a:off x="1655479" y="5158626"/>
            <a:ext cx="2047279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3. forme</a:t>
            </a:r>
          </a:p>
        </p:txBody>
      </p:sp>
      <p:sp>
        <p:nvSpPr>
          <p:cNvPr id="20" name="Rectangle 19"/>
          <p:cNvSpPr/>
          <p:nvPr/>
        </p:nvSpPr>
        <p:spPr>
          <a:xfrm rot="16200000">
            <a:off x="2572871" y="5126424"/>
            <a:ext cx="2124464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4. timbre</a:t>
            </a:r>
          </a:p>
        </p:txBody>
      </p:sp>
      <p:sp>
        <p:nvSpPr>
          <p:cNvPr id="21" name="Rectangle 20"/>
          <p:cNvSpPr/>
          <p:nvPr/>
        </p:nvSpPr>
        <p:spPr>
          <a:xfrm rot="16200000">
            <a:off x="3276110" y="4850549"/>
            <a:ext cx="2689589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5. intensité</a:t>
            </a:r>
          </a:p>
        </p:txBody>
      </p:sp>
      <p:sp>
        <p:nvSpPr>
          <p:cNvPr id="23" name="Rectangle 22"/>
          <p:cNvSpPr/>
          <p:nvPr/>
        </p:nvSpPr>
        <p:spPr>
          <a:xfrm rot="16200000">
            <a:off x="4286745" y="4888691"/>
            <a:ext cx="2607891" cy="8595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6. hauteur</a:t>
            </a:r>
          </a:p>
        </p:txBody>
      </p:sp>
      <p:sp>
        <p:nvSpPr>
          <p:cNvPr id="24" name="Rectangle 23"/>
          <p:cNvSpPr/>
          <p:nvPr/>
        </p:nvSpPr>
        <p:spPr>
          <a:xfrm rot="16200000">
            <a:off x="5581108" y="5228866"/>
            <a:ext cx="1943960" cy="8595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7. durée</a:t>
            </a:r>
          </a:p>
        </p:txBody>
      </p:sp>
      <p:sp>
        <p:nvSpPr>
          <p:cNvPr id="25" name="Rectangle 24"/>
          <p:cNvSpPr/>
          <p:nvPr/>
        </p:nvSpPr>
        <p:spPr>
          <a:xfrm rot="16200000">
            <a:off x="6467026" y="5119405"/>
            <a:ext cx="2169870" cy="86814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8. </a:t>
            </a:r>
            <a:r>
              <a:rPr lang="fr-FR" sz="3600" dirty="0" smtClean="0">
                <a:effectLst/>
                <a:latin typeface="Trebuchet MS" charset="0"/>
                <a:ea typeface="ＭＳ 明朝" charset="-128"/>
                <a:cs typeface="Times New Roman" charset="0"/>
              </a:rPr>
              <a:t>vitesse</a:t>
            </a:r>
            <a:endParaRPr lang="fr-FR" sz="3600" dirty="0">
              <a:effectLst/>
              <a:latin typeface="Trebuchet MS" charset="0"/>
              <a:ea typeface="ＭＳ 明朝" charset="-128"/>
              <a:cs typeface="Times New Roman" charset="0"/>
            </a:endParaRPr>
          </a:p>
        </p:txBody>
      </p:sp>
      <p:sp>
        <p:nvSpPr>
          <p:cNvPr id="26" name="Rectangle 25"/>
          <p:cNvSpPr/>
          <p:nvPr/>
        </p:nvSpPr>
        <p:spPr>
          <a:xfrm rot="16200000">
            <a:off x="7251984" y="4874276"/>
            <a:ext cx="2652917" cy="8632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9. structure</a:t>
            </a:r>
          </a:p>
        </p:txBody>
      </p:sp>
      <p:sp>
        <p:nvSpPr>
          <p:cNvPr id="27" name="Rectangle 26"/>
          <p:cNvSpPr/>
          <p:nvPr/>
        </p:nvSpPr>
        <p:spPr>
          <a:xfrm rot="16200000">
            <a:off x="8017971" y="4666035"/>
            <a:ext cx="3065930" cy="8632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10. caractère</a:t>
            </a:r>
          </a:p>
        </p:txBody>
      </p:sp>
      <p:sp>
        <p:nvSpPr>
          <p:cNvPr id="17" name="Rectangle 16"/>
          <p:cNvSpPr/>
          <p:nvPr/>
        </p:nvSpPr>
        <p:spPr>
          <a:xfrm rot="16200000">
            <a:off x="-339236" y="5147794"/>
            <a:ext cx="2055452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>
                <a:effectLst/>
                <a:latin typeface="Trebuchet MS" charset="0"/>
                <a:ea typeface="ＭＳ 明朝" charset="-128"/>
                <a:cs typeface="Times New Roman" charset="0"/>
              </a:rPr>
              <a:t>1. style</a:t>
            </a:r>
          </a:p>
        </p:txBody>
      </p:sp>
      <p:pic>
        <p:nvPicPr>
          <p:cNvPr id="29" name="Imag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378" y="6207242"/>
            <a:ext cx="1148255" cy="40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3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432611" y="1692027"/>
            <a:ext cx="6629319" cy="175432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Graphiquement : </a:t>
            </a:r>
            <a:r>
              <a:rPr lang="fr-FR" sz="3600" dirty="0"/>
              <a:t>en dessinant et en réalisant différents types de codage.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5432611" y="1692027"/>
            <a:ext cx="6629319" cy="175432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Verbalement : </a:t>
            </a:r>
            <a:r>
              <a:rPr lang="fr-FR" sz="3600" dirty="0"/>
              <a:t>en disant : « j’ai entendu…., les instruments sont …, … »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432611" y="1692027"/>
            <a:ext cx="6629319" cy="120032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Vocalement : </a:t>
            </a:r>
            <a:r>
              <a:rPr lang="fr-FR" sz="3600" dirty="0"/>
              <a:t>en chantant ou fredonnant le thème.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432611" y="1692027"/>
            <a:ext cx="6629319" cy="230832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Gestuellement : </a:t>
            </a:r>
            <a:r>
              <a:rPr lang="fr-FR" sz="3600" dirty="0"/>
              <a:t>en accompagnant avec des percussions corporelles ou instrumentales.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95261"/>
            <a:ext cx="12191999" cy="1421883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1200"/>
              </a:spcBef>
              <a:spcAft>
                <a:spcPts val="600"/>
              </a:spcAft>
            </a:pPr>
            <a:r>
              <a:rPr lang="fr-FR" sz="6000" b="1" dirty="0" smtClean="0">
                <a:solidFill>
                  <a:schemeClr val="bg2"/>
                </a:solidFill>
                <a:effectLst/>
                <a:latin typeface="Chalkboard" charset="0"/>
                <a:ea typeface="ＭＳ ゴシック" charset="-128"/>
                <a:cs typeface="Times New Roman" charset="0"/>
              </a:rPr>
              <a:t>Comment je le communique ?</a:t>
            </a:r>
            <a:endParaRPr lang="fr-FR" sz="6000" b="1" dirty="0">
              <a:solidFill>
                <a:schemeClr val="bg2"/>
              </a:solidFill>
              <a:effectLst/>
              <a:latin typeface="Chalkboard" charset="0"/>
              <a:ea typeface="ＭＳ ゴシック" charset="-128"/>
              <a:cs typeface="Times New Roman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432611" y="1692027"/>
            <a:ext cx="6629319" cy="230832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fr-FR" sz="3600" b="1" i="1" dirty="0"/>
              <a:t>Corporellement : </a:t>
            </a:r>
            <a:r>
              <a:rPr lang="fr-FR" sz="3600" dirty="0"/>
              <a:t>en s’exprimant avec son corps, en réalisant une chorégraphie, … </a:t>
            </a:r>
          </a:p>
        </p:txBody>
      </p:sp>
      <p:sp>
        <p:nvSpPr>
          <p:cNvPr id="13" name="Rectangle 12"/>
          <p:cNvSpPr/>
          <p:nvPr/>
        </p:nvSpPr>
        <p:spPr>
          <a:xfrm rot="16200000">
            <a:off x="-438502" y="4043411"/>
            <a:ext cx="4264218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 smtClean="0">
                <a:effectLst/>
                <a:latin typeface="Trebuchet MS" charset="0"/>
                <a:ea typeface="ＭＳ 明朝" charset="-128"/>
                <a:cs typeface="Times New Roman" charset="0"/>
              </a:rPr>
              <a:t>12. graphiquement</a:t>
            </a:r>
            <a:endParaRPr lang="fr-FR" sz="3600" dirty="0">
              <a:effectLst/>
              <a:latin typeface="Trebuchet MS" charset="0"/>
              <a:ea typeface="ＭＳ 明朝" charset="-128"/>
              <a:cs typeface="Times New Roman" charset="0"/>
            </a:endParaRPr>
          </a:p>
        </p:txBody>
      </p:sp>
      <p:sp>
        <p:nvSpPr>
          <p:cNvPr id="14" name="Rectangle 13"/>
          <p:cNvSpPr/>
          <p:nvPr/>
        </p:nvSpPr>
        <p:spPr>
          <a:xfrm rot="16200000">
            <a:off x="961211" y="4464357"/>
            <a:ext cx="3435815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 smtClean="0">
                <a:effectLst/>
                <a:latin typeface="Trebuchet MS" charset="0"/>
                <a:ea typeface="ＭＳ 明朝" charset="-128"/>
                <a:cs typeface="Times New Roman" charset="0"/>
              </a:rPr>
              <a:t>13. vocalement</a:t>
            </a:r>
            <a:endParaRPr lang="fr-FR" sz="3600" dirty="0">
              <a:effectLst/>
              <a:latin typeface="Trebuchet MS" charset="0"/>
              <a:ea typeface="ＭＳ 明朝" charset="-128"/>
              <a:cs typeface="Times New Roman" charset="0"/>
            </a:endParaRPr>
          </a:p>
        </p:txBody>
      </p:sp>
      <p:sp>
        <p:nvSpPr>
          <p:cNvPr id="15" name="Rectangle 14"/>
          <p:cNvSpPr/>
          <p:nvPr/>
        </p:nvSpPr>
        <p:spPr>
          <a:xfrm rot="16200000">
            <a:off x="1618165" y="4171718"/>
            <a:ext cx="4033877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 smtClean="0">
                <a:effectLst/>
                <a:latin typeface="Trebuchet MS" charset="0"/>
                <a:ea typeface="ＭＳ 明朝" charset="-128"/>
                <a:cs typeface="Times New Roman" charset="0"/>
              </a:rPr>
              <a:t>14. gestuellement</a:t>
            </a:r>
            <a:endParaRPr lang="fr-FR" sz="3600" dirty="0">
              <a:effectLst/>
              <a:latin typeface="Trebuchet MS" charset="0"/>
              <a:ea typeface="ＭＳ 明朝" charset="-128"/>
              <a:cs typeface="Times New Roman" charset="0"/>
            </a:endParaRPr>
          </a:p>
        </p:txBody>
      </p:sp>
      <p:sp>
        <p:nvSpPr>
          <p:cNvPr id="16" name="Rectangle 15"/>
          <p:cNvSpPr/>
          <p:nvPr/>
        </p:nvSpPr>
        <p:spPr>
          <a:xfrm rot="16200000">
            <a:off x="2478884" y="4053322"/>
            <a:ext cx="4284042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 smtClean="0">
                <a:effectLst/>
                <a:latin typeface="Trebuchet MS" charset="0"/>
                <a:ea typeface="ＭＳ 明朝" charset="-128"/>
                <a:cs typeface="Times New Roman" charset="0"/>
              </a:rPr>
              <a:t>15. corporellement</a:t>
            </a:r>
            <a:endParaRPr lang="fr-FR" sz="3600" dirty="0">
              <a:effectLst/>
              <a:latin typeface="Trebuchet MS" charset="0"/>
              <a:ea typeface="ＭＳ 明朝" charset="-128"/>
              <a:cs typeface="Times New Roman" charset="0"/>
            </a:endParaRPr>
          </a:p>
        </p:txBody>
      </p:sp>
      <p:sp>
        <p:nvSpPr>
          <p:cNvPr id="22" name="Rectangle 21"/>
          <p:cNvSpPr/>
          <p:nvPr/>
        </p:nvSpPr>
        <p:spPr>
          <a:xfrm rot="16200000">
            <a:off x="-1166619" y="4320410"/>
            <a:ext cx="3710220" cy="854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3600" dirty="0" smtClean="0">
                <a:effectLst/>
                <a:latin typeface="Trebuchet MS" charset="0"/>
                <a:ea typeface="ＭＳ 明朝" charset="-128"/>
                <a:cs typeface="Times New Roman" charset="0"/>
              </a:rPr>
              <a:t>11. verbalement</a:t>
            </a:r>
            <a:endParaRPr lang="fr-FR" sz="3600" dirty="0">
              <a:effectLst/>
              <a:latin typeface="Trebuchet MS" charset="0"/>
              <a:ea typeface="ＭＳ 明朝" charset="-128"/>
              <a:cs typeface="Times New Roman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53049" y="6406955"/>
            <a:ext cx="314550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" b="1" i="1" dirty="0">
                <a:latin typeface="Trebuchet MS" charset="0"/>
                <a:ea typeface="ＭＳ 明朝" charset="-128"/>
                <a:cs typeface="Times New Roman" charset="0"/>
              </a:rPr>
              <a:t>Source :</a:t>
            </a:r>
            <a:r>
              <a:rPr lang="fr-FR" sz="800" dirty="0">
                <a:latin typeface="Trebuchet MS" charset="0"/>
                <a:ea typeface="ＭＳ 明朝" charset="-128"/>
                <a:cs typeface="Times New Roman" charset="0"/>
              </a:rPr>
              <a:t> Doc5a-2.pdf, Mme Cathy Proust, Académie de Poitiers</a:t>
            </a:r>
            <a:r>
              <a:rPr lang="fr-FR" sz="800" dirty="0"/>
              <a:t> 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378" y="6207242"/>
            <a:ext cx="1148255" cy="40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69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6" grpId="0" animBg="1"/>
      <p:bldP spid="7" grpId="0" animBg="1"/>
      <p:bldP spid="13" grpId="0" animBg="1"/>
      <p:bldP spid="14" grpId="0" animBg="1"/>
      <p:bldP spid="15" grpId="0" animBg="1"/>
      <p:bldP spid="16" grpId="0" animBg="1"/>
      <p:bldP spid="2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Type de bois</Template>
  <TotalTime>1447</TotalTime>
  <Words>92</Words>
  <Application>Microsoft Macintosh PowerPoint</Application>
  <PresentationFormat>Grand écran</PresentationFormat>
  <Paragraphs>36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14" baseType="lpstr">
      <vt:lpstr>Calibri</vt:lpstr>
      <vt:lpstr>Chalkboard</vt:lpstr>
      <vt:lpstr>ＭＳ ゴシック</vt:lpstr>
      <vt:lpstr>ＭＳ 明朝</vt:lpstr>
      <vt:lpstr>Rockwell</vt:lpstr>
      <vt:lpstr>Rockwell Condensed</vt:lpstr>
      <vt:lpstr>Rockwell Extra Bold</vt:lpstr>
      <vt:lpstr>Times New Roman</vt:lpstr>
      <vt:lpstr>Trebuchet MS</vt:lpstr>
      <vt:lpstr>Wingdings</vt:lpstr>
      <vt:lpstr>Type de bois</vt:lpstr>
      <vt:lpstr>Ecouter une musique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Ecouter une musique</dc:title>
  <dc:creator>Micaël Chevalley</dc:creator>
  <cp:lastModifiedBy>Micaël Chevalley</cp:lastModifiedBy>
  <cp:revision>13</cp:revision>
  <cp:lastPrinted>2015-09-01T04:50:33Z</cp:lastPrinted>
  <dcterms:created xsi:type="dcterms:W3CDTF">2015-08-31T09:13:57Z</dcterms:created>
  <dcterms:modified xsi:type="dcterms:W3CDTF">2015-09-01T09:24:37Z</dcterms:modified>
</cp:coreProperties>
</file>